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57" r:id="rId2"/>
  </p:sldIdLst>
  <p:sldSz cx="43891200" cy="32918400"/>
  <p:notesSz cx="6858000" cy="9144000"/>
  <p:embeddedFontLst>
    <p:embeddedFont>
      <p:font typeface="Amaranth" panose="020B0604020202020204" charset="0"/>
      <p:regular r:id="rId4"/>
      <p:bold r:id="rId5"/>
      <p:italic r:id="rId6"/>
      <p:boldItalic r:id="rId7"/>
    </p:embeddedFont>
    <p:embeddedFont>
      <p:font typeface="Open Sans" panose="020B0606030504020204" pitchFamily="34" charset="0"/>
      <p:regular r:id="rId8"/>
      <p:bold r:id="rId9"/>
      <p:italic r:id="rId10"/>
      <p:boldItalic r:id="rId11"/>
    </p:embeddedFont>
    <p:embeddedFont>
      <p:font typeface="Titillium Web" panose="00000500000000000000" pitchFamily="2" charset="0"/>
      <p:regular r:id="rId12"/>
      <p:bold r:id="rId13"/>
      <p:italic r:id="rId14"/>
      <p:boldItalic r:id="rId15"/>
    </p:embeddedFont>
  </p:embeddedFontLst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8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3800" kern="1200">
        <a:solidFill>
          <a:schemeClr val="tx1"/>
        </a:solidFill>
        <a:latin typeface="Arial"/>
        <a:ea typeface="+mn-ea"/>
        <a:cs typeface="+mn-cs"/>
      </a:defRPr>
    </a:lvl6pPr>
    <a:lvl7pPr marL="2743200" algn="l" defTabSz="914400" rtl="0" eaLnBrk="1" latinLnBrk="0" hangingPunct="1">
      <a:defRPr sz="3800" kern="1200">
        <a:solidFill>
          <a:schemeClr val="tx1"/>
        </a:solidFill>
        <a:latin typeface="Arial"/>
        <a:ea typeface="+mn-ea"/>
        <a:cs typeface="+mn-cs"/>
      </a:defRPr>
    </a:lvl7pPr>
    <a:lvl8pPr marL="3200400" algn="l" defTabSz="914400" rtl="0" eaLnBrk="1" latinLnBrk="0" hangingPunct="1">
      <a:defRPr sz="3800" kern="1200">
        <a:solidFill>
          <a:schemeClr val="tx1"/>
        </a:solidFill>
        <a:latin typeface="Arial"/>
        <a:ea typeface="+mn-ea"/>
        <a:cs typeface="+mn-cs"/>
      </a:defRPr>
    </a:lvl8pPr>
    <a:lvl9pPr marL="3657600" algn="l" defTabSz="914400" rtl="0" eaLnBrk="1" latinLnBrk="0" hangingPunct="1">
      <a:defRPr sz="3800" kern="1200">
        <a:solidFill>
          <a:schemeClr val="tx1"/>
        </a:solidFill>
        <a:latin typeface="Arial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EE3C9D-59AF-2791-86D5-CB6631A3B8F4}" v="4" dt="2023-11-21T17:42:23.150"/>
    <p1510:client id="{72335150-DD66-1698-67B2-722771681193}" v="372" dt="2023-11-21T18:03:06.176"/>
    <p1510:client id="{8CBA335A-C219-30FE-DA3B-E0E62E75C7CB}" v="73" dt="2023-11-21T18:02:32.251"/>
    <p1510:client id="{9F7B7AF6-75B5-6B0F-F394-AD1FFE5D529C}" v="1" dt="2023-11-26T18:55:31.621"/>
    <p1510:client id="{C012B487-D18C-DAED-C1B2-0E90656447DF}" v="66" dt="2023-11-19T21:47:57.367"/>
    <p1510:client id="{D3E1DC79-996E-E507-AEE9-AE8E9C32D33D}" v="222" dt="2023-11-16T18:07:06.7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0368"/>
        <p:guide pos="13824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21" Type="http://schemas.microsoft.com/office/2015/10/relationships/revisionInfo" Target="revisionInfo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r">
              <a:defRPr sz="1200"/>
            </a:lvl1pPr>
          </a:lstStyle>
          <a:p>
            <a:pPr>
              <a:defRPr/>
            </a:pPr>
            <a:fld id="{B95F3361-2405-48EE-818C-467D1C223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364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/>
            </a:defPPr>
            <a:lvl1pPr eaLnBrk="0" hangingPunct="0">
              <a:defRPr sz="3800">
                <a:solidFill>
                  <a:schemeClr val="tx1"/>
                </a:solidFill>
                <a:latin typeface="Arial"/>
              </a:defRPr>
            </a:lvl1pPr>
            <a:lvl2pPr marL="742950" indent="-285750" eaLnBrk="0" hangingPunct="0">
              <a:defRPr sz="3800">
                <a:solidFill>
                  <a:schemeClr val="tx1"/>
                </a:solidFill>
                <a:latin typeface="Arial"/>
              </a:defRPr>
            </a:lvl2pPr>
            <a:lvl3pPr marL="1143000" indent="-228600" eaLnBrk="0" hangingPunct="0">
              <a:defRPr sz="3800">
                <a:solidFill>
                  <a:schemeClr val="tx1"/>
                </a:solidFill>
                <a:latin typeface="Arial"/>
              </a:defRPr>
            </a:lvl3pPr>
            <a:lvl4pPr marL="1600200" indent="-228600" eaLnBrk="0" hangingPunct="0">
              <a:defRPr sz="3800">
                <a:solidFill>
                  <a:schemeClr val="tx1"/>
                </a:solidFill>
                <a:latin typeface="Arial"/>
              </a:defRPr>
            </a:lvl4pPr>
            <a:lvl5pPr marL="2057400" indent="-228600" eaLnBrk="0" hangingPunct="0">
              <a:defRPr sz="3800">
                <a:solidFill>
                  <a:schemeClr val="tx1"/>
                </a:solidFill>
                <a:latin typeface="Arial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/>
              </a:defRPr>
            </a:lvl9pPr>
          </a:lstStyle>
          <a:p>
            <a:pPr eaLnBrk="1" hangingPunct="1"/>
            <a:fld id="{78EE7683-CAC2-4B7F-B858-28F016B0AEB9}" type="slidenum">
              <a:rPr lang="en-US" sz="1200" smtClean="0"/>
              <a:pPr eaLnBrk="1" hangingPunct="1"/>
              <a:t>1</a:t>
            </a:fld>
            <a:endParaRPr lang="en-US" sz="120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kern="1200"/>
            </a:defPPr>
          </a:lstStyle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663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2475" y="10226675"/>
            <a:ext cx="37306250" cy="7054850"/>
          </a:xfrm>
        </p:spPr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363" y="18653125"/>
            <a:ext cx="30724475" cy="8413750"/>
          </a:xfrm>
        </p:spPr>
        <p:txBody>
          <a:bodyPr/>
          <a:lstStyle>
            <a:defPPr>
              <a:defRPr kern="1200"/>
            </a:defPPr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CB043562-595C-41E0-A431-AB378AFFB5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5256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E844B6AF-379B-4B34-AAC6-97D3032A49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1525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0" y="21153438"/>
            <a:ext cx="37307838" cy="6537325"/>
          </a:xfrm>
        </p:spPr>
        <p:txBody>
          <a:bodyPr anchor="t"/>
          <a:lstStyle>
            <a:defPPr>
              <a:defRPr kern="1200"/>
            </a:defPPr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0" y="13952538"/>
            <a:ext cx="37307838" cy="7200900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B44BFBC0-7F94-4CE5-A00D-18BE726F2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15911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3925" y="7680325"/>
            <a:ext cx="19675475" cy="21726525"/>
          </a:xfrm>
        </p:spPr>
        <p:txBody>
          <a:bodyPr/>
          <a:lstStyle>
            <a:defPPr>
              <a:defRPr kern="1200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21800" y="7680325"/>
            <a:ext cx="19675475" cy="21726525"/>
          </a:xfrm>
        </p:spPr>
        <p:txBody>
          <a:bodyPr/>
          <a:lstStyle>
            <a:defPPr>
              <a:defRPr kern="1200"/>
            </a:defPPr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CDF645C6-96DC-4F21-9A48-95AFF68A54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4793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3925" y="7369175"/>
            <a:ext cx="19392900" cy="3070225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3925" y="10439400"/>
            <a:ext cx="19392900" cy="18965862"/>
          </a:xfrm>
        </p:spPr>
        <p:txBody>
          <a:bodyPr/>
          <a:lstStyle>
            <a:defPPr>
              <a:defRPr kern="1200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438" y="7369175"/>
            <a:ext cx="19400838" cy="3070225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438" y="10439400"/>
            <a:ext cx="19400838" cy="18965862"/>
          </a:xfrm>
        </p:spPr>
        <p:txBody>
          <a:bodyPr/>
          <a:lstStyle>
            <a:defPPr>
              <a:defRPr kern="1200"/>
            </a:defPPr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C2B12CE4-144C-4A27-8B3F-7EB79E6B21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236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8F1FAA83-0A80-48DF-A2A9-D01CE04D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3789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8203DA95-0AAE-48A7-9DEF-F9FD3932C4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86203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1275"/>
            <a:ext cx="14439900" cy="5576888"/>
          </a:xfrm>
        </p:spPr>
        <p:txBody>
          <a:bodyPr anchor="b"/>
          <a:lstStyle>
            <a:defPPr>
              <a:defRPr kern="1200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875" y="1311275"/>
            <a:ext cx="24536400" cy="28093988"/>
          </a:xfrm>
        </p:spPr>
        <p:txBody>
          <a:bodyPr/>
          <a:lstStyle>
            <a:defPPr>
              <a:defRPr kern="1200"/>
            </a:defPPr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3925" y="6888163"/>
            <a:ext cx="14439900" cy="22517100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D77038B2-2801-40BE-BC48-C628781FF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3015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663" y="23042562"/>
            <a:ext cx="26335038" cy="2720975"/>
          </a:xfrm>
        </p:spPr>
        <p:txBody>
          <a:bodyPr anchor="b"/>
          <a:lstStyle>
            <a:defPPr>
              <a:defRPr kern="1200"/>
            </a:defPPr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663" y="2941638"/>
            <a:ext cx="26335038" cy="19750088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663" y="25763538"/>
            <a:ext cx="26335038" cy="3862387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700A3960-9A0E-4A4A-BE72-10B88343D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0283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11865ABB-973D-4162-96BF-63AD8AB82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3995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438" y="1317625"/>
            <a:ext cx="9875837" cy="28089225"/>
          </a:xfrm>
        </p:spPr>
        <p:txBody>
          <a:bodyPr vert="eaVert"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3925" y="1317625"/>
            <a:ext cx="29475112" cy="28089225"/>
          </a:xfrm>
        </p:spPr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638E2FC5-3957-4F45-8892-8AA1808627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667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3925" y="1317625"/>
            <a:ext cx="39503350" cy="5486400"/>
          </a:xfrm>
        </p:spPr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193925" y="7680325"/>
            <a:ext cx="19675475" cy="21726525"/>
          </a:xfrm>
        </p:spPr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22021800" y="7680325"/>
            <a:ext cx="19675475" cy="21726525"/>
          </a:xfrm>
        </p:spPr>
        <p:txBody>
          <a:bodyPr/>
          <a:lstStyle>
            <a:defPPr>
              <a:defRPr kern="1200"/>
            </a:defPPr>
          </a:lstStyle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pPr>
              <a:defRPr/>
            </a:pPr>
            <a:fld id="{4FA04B66-8F62-42BD-B0EA-2923AA341B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65889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93925" y="1317625"/>
            <a:ext cx="3950335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0207" tIns="235104" rIns="470207" bIns="235104" anchor="ctr" anchorCtr="0" compatLnSpc="1">
            <a:prstTxWarp prst="textNoShape">
              <a:avLst/>
            </a:prstTxWarp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93925" y="7680325"/>
            <a:ext cx="39503350" cy="2172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193925" y="29978350"/>
            <a:ext cx="10242550" cy="228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>
              <a:defRPr sz="71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995525" y="29978350"/>
            <a:ext cx="13900150" cy="228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ctr">
              <a:defRPr sz="71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454725" y="29978350"/>
            <a:ext cx="10242550" cy="2286000"/>
          </a:xfrm>
          <a:prstGeom prst="rect">
            <a:avLst/>
          </a:prstGeom>
          <a:noFill/>
          <a:ln>
            <a:noFill/>
          </a:ln>
        </p:spPr>
        <p:txBody>
          <a:bodyPr vert="horz" wrap="square" lIns="470207" tIns="235104" rIns="470207" bIns="235104" anchor="t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r">
              <a:defRPr sz="7100" smtClean="0"/>
            </a:lvl1pPr>
          </a:lstStyle>
          <a:p>
            <a:pPr>
              <a:defRPr/>
            </a:pPr>
            <a:fld id="{2839560C-692A-406E-AC47-35009443A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1" name="New picture"/>
          <p:cNvPicPr/>
          <p:nvPr/>
        </p:nvPicPr>
        <p:blipFill>
          <a:blip r:embed="rId14"/>
          <a:stretch>
            <a:fillRect/>
          </a:stretch>
        </p:blipFill>
        <p:spPr>
          <a:xfrm rot="16200000">
            <a:off x="-11074400" y="16459200"/>
            <a:ext cx="14274800" cy="3937000"/>
          </a:xfrm>
          <a:prstGeom prst="rect">
            <a:avLst/>
          </a:prstGeom>
        </p:spPr>
      </p:pic>
      <p:pic>
        <p:nvPicPr>
          <p:cNvPr id="1032" name="New picture"/>
          <p:cNvPicPr/>
          <p:nvPr/>
        </p:nvPicPr>
        <p:blipFill>
          <a:blip r:embed="rId14"/>
          <a:stretch>
            <a:fillRect/>
          </a:stretch>
        </p:blipFill>
        <p:spPr>
          <a:xfrm rot="5400000">
            <a:off x="40690800" y="16459200"/>
            <a:ext cx="14274800" cy="3937000"/>
          </a:xfrm>
          <a:prstGeom prst="rect">
            <a:avLst/>
          </a:prstGeom>
        </p:spPr>
      </p:pic>
      <p:pic>
        <p:nvPicPr>
          <p:cNvPr id="1033" name="New picture"/>
          <p:cNvPicPr/>
          <p:nvPr/>
        </p:nvPicPr>
        <p:blipFill>
          <a:blip r:embed="rId15"/>
          <a:stretch>
            <a:fillRect/>
          </a:stretch>
        </p:blipFill>
        <p:spPr>
          <a:xfrm>
            <a:off x="6953250" y="33426400"/>
            <a:ext cx="29984700" cy="1460500"/>
          </a:xfrm>
          <a:prstGeom prst="rect">
            <a:avLst/>
          </a:prstGeom>
        </p:spPr>
      </p:pic>
      <p:sp>
        <p:nvSpPr>
          <p:cNvPr id="1034" name="New shape"/>
          <p:cNvSpPr/>
          <p:nvPr/>
        </p:nvSpPr>
        <p:spPr>
          <a:xfrm>
            <a:off x="6953250" y="33997900"/>
            <a:ext cx="21945600" cy="127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4600">
                <a:solidFill>
                  <a:srgbClr val="808080"/>
                </a:solidFill>
              </a:rPr>
              <a:t>Template ID: philosophicalseafoam  Size: 48x36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defPPr>
        <a:defRPr kern="1200"/>
      </a:defPPr>
      <a:lvl1pPr algn="ctr" defTabSz="4703763" rtl="0" eaLnBrk="0" fontAlgn="base" hangingPunct="0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703763" rtl="0" eaLnBrk="0" fontAlgn="base" hangingPunct="0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/>
        </a:defRPr>
      </a:lvl2pPr>
      <a:lvl3pPr algn="ctr" defTabSz="4703763" rtl="0" eaLnBrk="0" fontAlgn="base" hangingPunct="0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/>
        </a:defRPr>
      </a:lvl3pPr>
      <a:lvl4pPr algn="ctr" defTabSz="4703763" rtl="0" eaLnBrk="0" fontAlgn="base" hangingPunct="0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/>
        </a:defRPr>
      </a:lvl4pPr>
      <a:lvl5pPr algn="ctr" defTabSz="4703763" rtl="0" eaLnBrk="0" fontAlgn="base" hangingPunct="0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/>
        </a:defRPr>
      </a:lvl5pPr>
      <a:lvl6pPr marL="457200" algn="ctr" defTabSz="4703763" rtl="0" fontAlgn="base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/>
        </a:defRPr>
      </a:lvl6pPr>
      <a:lvl7pPr marL="914400" algn="ctr" defTabSz="4703763" rtl="0" fontAlgn="base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/>
        </a:defRPr>
      </a:lvl7pPr>
      <a:lvl8pPr marL="1371600" algn="ctr" defTabSz="4703763" rtl="0" fontAlgn="base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/>
        </a:defRPr>
      </a:lvl8pPr>
      <a:lvl9pPr marL="1828800" algn="ctr" defTabSz="4703763" rtl="0" fontAlgn="base">
        <a:spcBef>
          <a:spcPct val="0"/>
        </a:spcBef>
        <a:spcAft>
          <a:spcPct val="0"/>
        </a:spcAft>
        <a:defRPr sz="22700">
          <a:solidFill>
            <a:schemeClr val="tx2"/>
          </a:solidFill>
          <a:latin typeface="Arial"/>
        </a:defRPr>
      </a:lvl9pPr>
    </p:titleStyle>
    <p:bodyStyle>
      <a:defPPr>
        <a:defRPr kern="1200"/>
      </a:defPPr>
      <a:lvl1pPr marL="1762125" indent="-1762125" algn="l" defTabSz="4703763" rtl="0" eaLnBrk="0" fontAlgn="base" hangingPunct="0">
        <a:spcBef>
          <a:spcPct val="20000"/>
        </a:spcBef>
        <a:spcAft>
          <a:spcPct val="0"/>
        </a:spcAft>
        <a:buChar char="•"/>
        <a:defRPr sz="16500">
          <a:solidFill>
            <a:schemeClr val="tx1"/>
          </a:solidFill>
          <a:latin typeface="+mn-lt"/>
          <a:ea typeface="+mn-ea"/>
          <a:cs typeface="+mn-cs"/>
        </a:defRPr>
      </a:lvl1pPr>
      <a:lvl2pPr marL="3822700" indent="-1471613" algn="l" defTabSz="4703763" rtl="0" eaLnBrk="0" fontAlgn="base" hangingPunct="0">
        <a:spcBef>
          <a:spcPct val="20000"/>
        </a:spcBef>
        <a:spcAft>
          <a:spcPct val="0"/>
        </a:spcAft>
        <a:buChar char="–"/>
        <a:defRPr sz="14400">
          <a:solidFill>
            <a:schemeClr val="tx1"/>
          </a:solidFill>
          <a:latin typeface="+mn-lt"/>
        </a:defRPr>
      </a:lvl2pPr>
      <a:lvl3pPr marL="5875338" indent="-1171575" algn="l" defTabSz="4703763" rtl="0" eaLnBrk="0" fontAlgn="base" hangingPunct="0">
        <a:spcBef>
          <a:spcPct val="20000"/>
        </a:spcBef>
        <a:spcAft>
          <a:spcPct val="0"/>
        </a:spcAft>
        <a:buChar char="•"/>
        <a:defRPr sz="12400">
          <a:solidFill>
            <a:schemeClr val="tx1"/>
          </a:solidFill>
          <a:latin typeface="+mn-lt"/>
        </a:defRPr>
      </a:lvl3pPr>
      <a:lvl4pPr marL="8228013" indent="-1173163" algn="l" defTabSz="4703763" rtl="0" eaLnBrk="0" fontAlgn="base" hangingPunct="0">
        <a:spcBef>
          <a:spcPct val="20000"/>
        </a:spcBef>
        <a:spcAft>
          <a:spcPct val="0"/>
        </a:spcAft>
        <a:buChar char="–"/>
        <a:defRPr sz="10300">
          <a:solidFill>
            <a:schemeClr val="tx1"/>
          </a:solidFill>
          <a:latin typeface="+mn-lt"/>
        </a:defRPr>
      </a:lvl4pPr>
      <a:lvl5pPr marL="10582275" indent="-1176338" algn="l" defTabSz="4703763" rtl="0" eaLnBrk="0" fontAlgn="base" hangingPunct="0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5pPr>
      <a:lvl6pPr marL="11039475" indent="-1176338" algn="l" defTabSz="4703763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6pPr>
      <a:lvl7pPr marL="11496675" indent="-1176338" algn="l" defTabSz="4703763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7pPr>
      <a:lvl8pPr marL="11953875" indent="-1176338" algn="l" defTabSz="4703763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8pPr>
      <a:lvl9pPr marL="12411075" indent="-1176338" algn="l" defTabSz="4703763" rtl="0" fontAlgn="base">
        <a:spcBef>
          <a:spcPct val="20000"/>
        </a:spcBef>
        <a:spcAft>
          <a:spcPct val="0"/>
        </a:spcAft>
        <a:buChar char="»"/>
        <a:defRPr sz="10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ing.com/images/search?view=detailV2&amp;ccid=zGDQ%2fyoL&amp;id=4682409B13A9FA3C583A61904849766F8F48AA44&amp;thid=OIP.zGDQ_yoLD4Rvpw8o1GHurgHaD4&amp;mediaurl=https%3a%2f%2ffiles.oyaop.com%2fuploads%2f2018%2f10%2fScreen-Shot-2018-10-12-at-1.06.58-PM.png&amp;cdnurl=https%3a%2f%2fth.bing.com%2fth%2fid%2fR.cc60d0ff2a0b0f846fa70f28d461eeae%3frik%3dRKpIj292SUiQYQ%26pid%3dImgRaw%26r%3d0&amp;exph=315&amp;expw=600&amp;q=college+majors+icon&amp;simid=607990812188765841&amp;FORM=IRPRST&amp;ck=CF468828BE38B0CA6070ED1BE87DE554&amp;selectedIndex=13" TargetMode="External"/><Relationship Id="rId13" Type="http://schemas.openxmlformats.org/officeDocument/2006/relationships/image" Target="../media/image7.jpeg"/><Relationship Id="rId3" Type="http://schemas.openxmlformats.org/officeDocument/2006/relationships/image" Target="../media/image3.jpeg"/><Relationship Id="rId7" Type="http://schemas.openxmlformats.org/officeDocument/2006/relationships/hyperlink" Target="https://www.bing.com/images/search?view=detailV2&amp;ccid=8AWdG5AG&amp;id=DFBEE2645021352652001CB75027D10284D1DF74&amp;thid=OIP.8AWdG5AG_SbUCBtRc2N1uwHaGG&amp;mediaurl=https%3a%2f%2fwww.ruffalonl.com%2fwp-content%2fuploads%2f2021%2f11%2f2021_SPS_Satisfaction.jpg&amp;cdnurl=https%3a%2f%2fth.bing.com%2fth%2fid%2fR.f0059d1b9006fd26d4081b51736375bb%3frik%3ddN%252fRhALRJ1C3HA%26pid%3dImgRaw%26r%3d0&amp;exph=578&amp;expw=701&amp;q=college+major+satisfaction+graph&amp;simid=608000351311307444&amp;FORM=IRPRST&amp;ck=98D128D37E09DB237494042635E6AC30&amp;selectedIndex=5" TargetMode="External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11" Type="http://schemas.openxmlformats.org/officeDocument/2006/relationships/hyperlink" Target="https://www.vecteezy.com/vector-art/131679-a-pile-of-money" TargetMode="External"/><Relationship Id="rId5" Type="http://schemas.openxmlformats.org/officeDocument/2006/relationships/hyperlink" Target="https://www.swmich.edu/media/website/content-assets/images/general-images/satisfaction-chart.jpg" TargetMode="External"/><Relationship Id="rId15" Type="http://schemas.openxmlformats.org/officeDocument/2006/relationships/hyperlink" Target="https://dalton100.org/2018/09/24/14-peer-tutoring/" TargetMode="External"/><Relationship Id="rId10" Type="http://schemas.openxmlformats.org/officeDocument/2006/relationships/hyperlink" Target="https://www.bing.com/images/search?view=detailV2&amp;ccid=ZcBTYcGe&amp;id=E213C563029C29831230573726C41629D83FE096&amp;thid=OIP.ZcBTYcGeFSBoVJQXHRCswwHaE7&amp;mediaurl=https%3a%2f%2fthumbs.dreamstime.com%2fb%2fvideo-meeting-laptop-screen-zoom-app-call-icons-group-people-online-communication-female-hands-keyboard-181323455.jpg&amp;cdnurl=https%3a%2f%2fth.bing.com%2fth%2fid%2fR.65c05361c19e1520685494171d10acc3%3frik%3dluA%252f2CkWxCY3Vw%26pid%3dImgRaw%26r%3d0&amp;exph=532&amp;expw=800&amp;q=zoom+home+screen&amp;simid=607987629655278793&amp;FORM=IRPRST&amp;ck=7D1824F02AB6F64FF6BD4E516A01D4DC&amp;selectedIndex=75" TargetMode="External"/><Relationship Id="rId4" Type="http://schemas.openxmlformats.org/officeDocument/2006/relationships/hyperlink" Target="https://www.tonybates.ca/2019/04/26/rethinking-the-purpose-of-online-learning/" TargetMode="External"/><Relationship Id="rId9" Type="http://schemas.openxmlformats.org/officeDocument/2006/relationships/image" Target="../media/image5.jpeg"/><Relationship Id="rId14" Type="http://schemas.openxmlformats.org/officeDocument/2006/relationships/hyperlink" Target="https://www.bing.com/ck/a?!&amp;&amp;p=e42a4a54f93b1d6eJmltdHM9MTcwMDUyNDgwMCZpZ3VpZD0yYzBiN2I1ZS1mYmVhLTZhMDQtM2ZiMC02ODk0ZmFlMjZiMWMmaW5zaWQ9NTcyMg&amp;ptn=3&amp;ver=2&amp;hsh=3&amp;fclid=2c0b7b5e-fbea-6a04-3fb0-6894fae26b1c&amp;u=a1L2ltYWdlcy9zZWFyY2g_cT1wZW9wbGUgaGFwcHkgZ3JhZHR1YXRpbmcmRk9STT1JUUZSQkEmaWQ9NjY1ODA5NTM5OUQ5QjQyMEYyNUE0MUUzNDkzMEREMUU3MDQ1RURENA&amp;ntb=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D5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13"/>
          <p:cNvSpPr txBox="1">
            <a:spLocks noChangeArrowheads="1"/>
          </p:cNvSpPr>
          <p:nvPr/>
        </p:nvSpPr>
        <p:spPr bwMode="auto">
          <a:xfrm>
            <a:off x="-2458" y="609601"/>
            <a:ext cx="43893659" cy="6168557"/>
          </a:xfrm>
          <a:prstGeom prst="rect">
            <a:avLst/>
          </a:prstGeom>
          <a:solidFill>
            <a:srgbClr val="028260"/>
          </a:solidFill>
          <a:ln w="60325" cap="flat">
            <a:noFill/>
            <a:miter lim="800000"/>
          </a:ln>
        </p:spPr>
        <p:txBody>
          <a:bodyPr vert="horz" wrap="square" lIns="376203" tIns="188102" rIns="376203" bIns="188102" anchor="ctr" anchorCtr="0" compatLnSpc="1">
            <a:prstTxWarp prst="textNoShape">
              <a:avLst/>
            </a:prstTxWarp>
          </a:bodyPr>
          <a:lstStyle>
            <a:defPPr>
              <a:defRPr kern="1200"/>
            </a:defPPr>
            <a:lvl1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2pPr>
            <a:lvl3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3pPr>
            <a:lvl4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4pPr>
            <a:lvl5pPr algn="ctr" defTabSz="3762375" rtl="0" eaLnBrk="0" fontAlgn="base" hangingPunct="0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5pPr>
            <a:lvl6pPr marL="4572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6pPr>
            <a:lvl7pPr marL="9144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7pPr>
            <a:lvl8pPr marL="13716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8pPr>
            <a:lvl9pPr marL="1828800" algn="ctr" defTabSz="3762375" rtl="0" fontAlgn="base">
              <a:spcBef>
                <a:spcPct val="0"/>
              </a:spcBef>
              <a:spcAft>
                <a:spcPct val="0"/>
              </a:spcAft>
              <a:defRPr sz="18200">
                <a:solidFill>
                  <a:schemeClr val="tx2"/>
                </a:solidFill>
                <a:latin typeface="Arial"/>
              </a:defRPr>
            </a:lvl9pPr>
          </a:lstStyle>
          <a:p>
            <a:pPr eaLnBrk="1" hangingPunct="1"/>
            <a:endParaRPr lang="en-US" sz="4800" i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0" name="Title 11">
            <a:extLst>
              <a:ext uri="{FF2B5EF4-FFF2-40B4-BE49-F238E27FC236}">
                <a16:creationId xmlns:a16="http://schemas.microsoft.com/office/drawing/2014/main" id="{EE7A5C51-35F0-4B71-992D-43D344D16C04}"/>
              </a:ext>
            </a:extLst>
          </p:cNvPr>
          <p:cNvSpPr txBox="1"/>
          <p:nvPr/>
        </p:nvSpPr>
        <p:spPr>
          <a:xfrm>
            <a:off x="1371600" y="1348462"/>
            <a:ext cx="41148000" cy="2746935"/>
          </a:xfrm>
          <a:prstGeom prst="rect">
            <a:avLst/>
          </a:prstGeom>
        </p:spPr>
        <p:txBody>
          <a:bodyPr lIns="128016" tIns="64008" rIns="128016" bIns="64008" anchor="t"/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600" b="1">
                <a:solidFill>
                  <a:schemeClr val="bg1"/>
                </a:solidFill>
                <a:latin typeface="Amaranth"/>
              </a:rPr>
              <a:t>Retention Rates </a:t>
            </a:r>
            <a:endParaRPr lang="en-US" sz="9600" b="1">
              <a:solidFill>
                <a:schemeClr val="bg1"/>
              </a:solidFill>
              <a:latin typeface="Amaranth" panose="02000503050000020004" pitchFamily="2" charset="0"/>
            </a:endParaRPr>
          </a:p>
        </p:txBody>
      </p:sp>
      <p:sp>
        <p:nvSpPr>
          <p:cNvPr id="61" name="Text Placeholder 16">
            <a:extLst>
              <a:ext uri="{FF2B5EF4-FFF2-40B4-BE49-F238E27FC236}">
                <a16:creationId xmlns:a16="http://schemas.microsoft.com/office/drawing/2014/main" id="{1F3AA395-C058-4F87-B3A3-A8A8BC543EF9}"/>
              </a:ext>
            </a:extLst>
          </p:cNvPr>
          <p:cNvSpPr txBox="1"/>
          <p:nvPr/>
        </p:nvSpPr>
        <p:spPr>
          <a:xfrm>
            <a:off x="889867" y="3220711"/>
            <a:ext cx="41148000" cy="2714589"/>
          </a:xfrm>
          <a:prstGeom prst="rect">
            <a:avLst/>
          </a:prstGeom>
        </p:spPr>
        <p:txBody>
          <a:bodyPr lIns="128016" tIns="64008" rIns="128016" bIns="64008" anchor="t">
            <a:spAutoFit/>
          </a:bodyPr>
          <a:lstStyle>
            <a:defPPr>
              <a:defRPr lang="en-US"/>
            </a:defPPr>
            <a:lvl1pPr marL="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19403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880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58212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76160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0199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6423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358277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552318" algn="l" defTabSz="4388077" rtl="0" eaLnBrk="1" latinLnBrk="0" hangingPunct="1">
              <a:defRPr sz="86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600">
                <a:solidFill>
                  <a:schemeClr val="bg1"/>
                </a:solidFill>
                <a:latin typeface="Titillium Web"/>
              </a:rPr>
              <a:t>Ava Barnes, Cailin Werner, Thomas Quebedeaux</a:t>
            </a:r>
          </a:p>
          <a:p>
            <a:pPr algn="ctr"/>
            <a:r>
              <a:rPr lang="en-US" sz="5600">
                <a:solidFill>
                  <a:schemeClr val="bg1"/>
                </a:solidFill>
                <a:latin typeface="Titillium Web"/>
              </a:rPr>
              <a:t>UNIV 100-044-202420</a:t>
            </a:r>
          </a:p>
          <a:p>
            <a:pPr algn="ctr"/>
            <a:r>
              <a:rPr lang="en-US" sz="5600">
                <a:solidFill>
                  <a:schemeClr val="bg1"/>
                </a:solidFill>
                <a:latin typeface="Titillium Web"/>
              </a:rPr>
              <a:t>Fall 2023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F831EE1-8866-4A3E-8CAB-8624A11FF145}"/>
              </a:ext>
            </a:extLst>
          </p:cNvPr>
          <p:cNvSpPr/>
          <p:nvPr/>
        </p:nvSpPr>
        <p:spPr>
          <a:xfrm>
            <a:off x="16531362" y="7193472"/>
            <a:ext cx="10058400" cy="6849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9600">
              <a:effectLst/>
              <a:latin typeface="+mj-lt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BFD724-D51D-4DD6-A93A-40ABEA405C90}"/>
              </a:ext>
            </a:extLst>
          </p:cNvPr>
          <p:cNvSpPr/>
          <p:nvPr/>
        </p:nvSpPr>
        <p:spPr>
          <a:xfrm>
            <a:off x="33370076" y="14528906"/>
            <a:ext cx="10058400" cy="7359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200">
              <a:latin typeface="Times New Roman"/>
              <a:cs typeface="Times New Roman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36036AE-C83F-4AC9-800C-C6574727635F}"/>
              </a:ext>
            </a:extLst>
          </p:cNvPr>
          <p:cNvSpPr/>
          <p:nvPr/>
        </p:nvSpPr>
        <p:spPr>
          <a:xfrm>
            <a:off x="320015" y="15794721"/>
            <a:ext cx="10058400" cy="86076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>
                <a:solidFill>
                  <a:schemeClr val="tx1"/>
                </a:solidFill>
                <a:latin typeface="Titillium Web"/>
                <a:ea typeface="Times New Roman"/>
                <a:cs typeface="Times New Roman"/>
              </a:rPr>
              <a:t>“Students must be able to develop </a:t>
            </a:r>
            <a:endParaRPr lang="en-US" sz="4400">
              <a:solidFill>
                <a:schemeClr val="tx1"/>
              </a:solidFill>
              <a:effectLst/>
              <a:latin typeface="Titillium Web"/>
              <a:ea typeface="Times New Roman"/>
              <a:cs typeface="Arial"/>
            </a:endParaRPr>
          </a:p>
          <a:p>
            <a:pPr algn="ctr"/>
            <a:r>
              <a:rPr lang="en-US" sz="4400">
                <a:solidFill>
                  <a:schemeClr val="tx1"/>
                </a:solidFill>
                <a:latin typeface="Titillium Web"/>
                <a:ea typeface="Times New Roman"/>
                <a:cs typeface="Times New Roman"/>
              </a:rPr>
              <a:t>self-management and self-directed learning; this means, taking a more active role by selecting strategies and techniques to execute their work more effectively, being able to diagnose their own learning needs, setting goals, and assessing their learning outcomes.” (Hernández-</a:t>
            </a:r>
            <a:r>
              <a:rPr lang="en-US" sz="4400" err="1">
                <a:solidFill>
                  <a:schemeClr val="tx1"/>
                </a:solidFill>
                <a:latin typeface="Titillium Web"/>
                <a:ea typeface="Times New Roman"/>
                <a:cs typeface="Times New Roman"/>
              </a:rPr>
              <a:t>Coló</a:t>
            </a:r>
            <a:r>
              <a:rPr lang="en-US" sz="4400">
                <a:solidFill>
                  <a:schemeClr val="tx1"/>
                </a:solidFill>
                <a:latin typeface="Titillium Web"/>
                <a:ea typeface="Times New Roman"/>
                <a:cs typeface="Times New Roman"/>
              </a:rPr>
              <a:t>, M. R., &amp; Hernández, X.) </a:t>
            </a:r>
            <a:endParaRPr lang="en-US" sz="4400">
              <a:solidFill>
                <a:schemeClr val="tx1"/>
              </a:solidFill>
              <a:effectLst/>
              <a:latin typeface="Titillium Web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C463412-CC68-4A0F-AE72-68EF99EB2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15" y="14945297"/>
            <a:ext cx="10058400" cy="856940"/>
          </a:xfrm>
          <a:prstGeom prst="rect">
            <a:avLst/>
          </a:prstGeom>
          <a:solidFill>
            <a:srgbClr val="03AD80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defTabSz="4702588">
              <a:defRPr/>
            </a:pPr>
            <a:r>
              <a:rPr lang="en-US" sz="5400">
                <a:solidFill>
                  <a:schemeClr val="bg1"/>
                </a:solidFill>
                <a:effectLst/>
                <a:latin typeface="Amaranth"/>
              </a:rPr>
              <a:t>Online Vs In-person learning</a:t>
            </a:r>
            <a:endParaRPr lang="en-US" sz="5400">
              <a:solidFill>
                <a:schemeClr val="bg1"/>
              </a:solidFill>
              <a:effectLst/>
              <a:latin typeface="Amaranth" panose="02000503050000020004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68B6862-5CC5-4906-AC03-EA9661AD1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31362" y="7197114"/>
            <a:ext cx="10058400" cy="856940"/>
          </a:xfrm>
          <a:prstGeom prst="rect">
            <a:avLst/>
          </a:prstGeom>
          <a:solidFill>
            <a:srgbClr val="03AD80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defTabSz="4702588">
              <a:defRPr/>
            </a:pPr>
            <a:r>
              <a:rPr lang="en-US" sz="5400">
                <a:solidFill>
                  <a:schemeClr val="bg1"/>
                </a:solidFill>
                <a:effectLst/>
                <a:latin typeface="Amaranth"/>
              </a:rPr>
              <a:t>Retention Rates</a:t>
            </a:r>
            <a:endParaRPr lang="en-US" sz="5400">
              <a:solidFill>
                <a:schemeClr val="bg1"/>
              </a:solidFill>
              <a:effectLst/>
              <a:latin typeface="Amaranth" panose="02000503050000020004" pitchFamily="2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BE282AE-183A-4D49-B152-23A5A101B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70076" y="14525266"/>
            <a:ext cx="10058400" cy="856940"/>
          </a:xfrm>
          <a:prstGeom prst="rect">
            <a:avLst/>
          </a:prstGeom>
          <a:solidFill>
            <a:srgbClr val="03AD80"/>
          </a:solidFill>
          <a:ln w="12700">
            <a:noFill/>
            <a:miter lim="800000"/>
          </a:ln>
        </p:spPr>
        <p:txBody>
          <a:bodyPr wrap="none" lIns="274320" tIns="73152" rIns="274320" bIns="68563" anchor="ctr" anchorCtr="0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 defTabSz="4702588">
              <a:defRPr/>
            </a:pPr>
            <a:r>
              <a:rPr lang="en-US" sz="5400">
                <a:solidFill>
                  <a:schemeClr val="bg1"/>
                </a:solidFill>
                <a:effectLst/>
                <a:latin typeface="Amaranth"/>
              </a:rPr>
              <a:t>Major satisfaction </a:t>
            </a:r>
          </a:p>
        </p:txBody>
      </p:sp>
      <p:sp>
        <p:nvSpPr>
          <p:cNvPr id="39" name="Text Box 6">
            <a:extLst>
              <a:ext uri="{FF2B5EF4-FFF2-40B4-BE49-F238E27FC236}">
                <a16:creationId xmlns:a16="http://schemas.microsoft.com/office/drawing/2014/main" id="{1B3DAFDC-3567-41A6-899A-8D92E3BE5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4089" y="23230856"/>
            <a:ext cx="9601200" cy="815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 anchor="t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endParaRPr lang="en-US" sz="4400">
              <a:ea typeface="Open Sans"/>
            </a:endParaRPr>
          </a:p>
        </p:txBody>
      </p:sp>
      <p:sp>
        <p:nvSpPr>
          <p:cNvPr id="64" name="Text Box 6">
            <a:extLst>
              <a:ext uri="{FF2B5EF4-FFF2-40B4-BE49-F238E27FC236}">
                <a16:creationId xmlns:a16="http://schemas.microsoft.com/office/drawing/2014/main" id="{862E7ADB-31DC-4FA6-AC30-3482F9072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59962" y="9716238"/>
            <a:ext cx="9601200" cy="284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 anchor="t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r>
              <a:rPr lang="en-US" sz="4400">
                <a:latin typeface="Titillium Web"/>
                <a:ea typeface="Open Sans"/>
                <a:cs typeface="Times New Roman"/>
              </a:rPr>
              <a:t> “of the 1,233 personal finance students, 1,078 achieved this criterion of academic success…” (Eichelberger, et al., 2019). </a:t>
            </a:r>
            <a:endParaRPr lang="en-US" sz="4400">
              <a:latin typeface="Titillium Web"/>
            </a:endParaRPr>
          </a:p>
        </p:txBody>
      </p:sp>
      <p:pic>
        <p:nvPicPr>
          <p:cNvPr id="2" name="Picture 1" descr="A group of students using their devices&#10;&#10;Description automatically generated">
            <a:extLst>
              <a:ext uri="{FF2B5EF4-FFF2-40B4-BE49-F238E27FC236}">
                <a16:creationId xmlns:a16="http://schemas.microsoft.com/office/drawing/2014/main" id="{589313CF-612E-0725-C6D3-AAA6241E6C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18716" y="7521609"/>
            <a:ext cx="8773354" cy="6035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569DD2-0E94-AA97-1584-9B34E915ABCB}"/>
              </a:ext>
            </a:extLst>
          </p:cNvPr>
          <p:cNvSpPr txBox="1"/>
          <p:nvPr/>
        </p:nvSpPr>
        <p:spPr>
          <a:xfrm>
            <a:off x="33750157" y="16091306"/>
            <a:ext cx="9333278" cy="53245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400">
                <a:latin typeface="Titillium Web"/>
                <a:cs typeface="Times New Roman"/>
              </a:rPr>
              <a:t>A student’s personality plays into their retention rates, as the way a student expresses themselves connects to the classes they will enjoy. aa students enjoy what they’re doing, retention rates will increase.</a:t>
            </a:r>
            <a:endParaRPr lang="en-US" sz="4400">
              <a:latin typeface="Titillium Web"/>
            </a:endParaRPr>
          </a:p>
          <a:p>
            <a:br>
              <a:rPr lang="en-US"/>
            </a:br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487ECC-20CD-26E0-CA87-8C82932D0173}"/>
              </a:ext>
            </a:extLst>
          </p:cNvPr>
          <p:cNvSpPr txBox="1"/>
          <p:nvPr/>
        </p:nvSpPr>
        <p:spPr>
          <a:xfrm>
            <a:off x="1694475" y="13594790"/>
            <a:ext cx="1186054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hlinkClick r:id="rId5"/>
              </a:rPr>
              <a:t>https://www.swmich.edu/media/website/content-assets/images/general-images/satisfaction-chart.jpg</a:t>
            </a:r>
            <a:endParaRPr lang="en-US"/>
          </a:p>
          <a:p>
            <a:endParaRPr lang="en-US" sz="1100"/>
          </a:p>
        </p:txBody>
      </p:sp>
      <p:pic>
        <p:nvPicPr>
          <p:cNvPr id="4" name="Picture 3" descr="A pile of money with a face on it&#10;&#10;Description automatically generated">
            <a:extLst>
              <a:ext uri="{FF2B5EF4-FFF2-40B4-BE49-F238E27FC236}">
                <a16:creationId xmlns:a16="http://schemas.microsoft.com/office/drawing/2014/main" id="{E18D6169-0E9F-26B9-92AB-43FDA01E0F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66917" y="23600194"/>
            <a:ext cx="12578325" cy="89302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9C78F96-32D3-9326-C72F-90AC40EFF3F5}"/>
              </a:ext>
            </a:extLst>
          </p:cNvPr>
          <p:cNvSpPr txBox="1"/>
          <p:nvPr/>
        </p:nvSpPr>
        <p:spPr>
          <a:xfrm>
            <a:off x="32826426" y="29634691"/>
            <a:ext cx="987712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hlinkClick r:id="rId7"/>
              </a:rPr>
              <a:t>h</a:t>
            </a:r>
            <a:endParaRPr lang="en-US" sz="1000"/>
          </a:p>
          <a:p>
            <a:r>
              <a:rPr lang="en-US" sz="1000">
                <a:hlinkClick r:id="rId8"/>
              </a:rPr>
              <a:t>https://www.bing.com/images/search?view=detailV2&amp;ccid=zGDQ%2fyoL&amp;id=4682409B13A9FA3C583A61904849766F8F48AA44&amp;thid=OIP.zGDQ_yoLD4Rvpw8o1GHurgHaD4&amp;mediaurl=https%3a%2f%2ffiles.oyaop.com%2fuploads%2f2018%2f10%2fScreen-Shot-2018-10-12-at-1.06.58-PM.png&amp;cdnurl=https%3a%2f%2fth.bing.com%2fth%2fid%2fR.cc60d0ff2a0b0f846fa70f28d461eeae%3frik%3dRKpIj292SUiQYQ%26pid%3dImgRaw%26r%3d0&amp;exph=315&amp;expw=600&amp;q=college+majors+icon&amp;simid=607990812188765841&amp;FORM=IRPRST&amp;ck=CF468828BE38B0CA6070ED1BE87DE554&amp;selectedIndex=13</a:t>
            </a:r>
            <a:endParaRPr lang="en-US"/>
          </a:p>
          <a:p>
            <a:endParaRPr lang="en-US" sz="1000"/>
          </a:p>
        </p:txBody>
      </p:sp>
      <p:pic>
        <p:nvPicPr>
          <p:cNvPr id="6" name="Picture 5" descr="Image result for zoom home screen">
            <a:extLst>
              <a:ext uri="{FF2B5EF4-FFF2-40B4-BE49-F238E27FC236}">
                <a16:creationId xmlns:a16="http://schemas.microsoft.com/office/drawing/2014/main" id="{57D2B82D-CF7B-9D5C-EBC0-6473D4DC12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7793" y="24789353"/>
            <a:ext cx="9109343" cy="62770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221235-6606-31F7-BF41-149E0DFFD94C}"/>
              </a:ext>
            </a:extLst>
          </p:cNvPr>
          <p:cNvSpPr txBox="1"/>
          <p:nvPr/>
        </p:nvSpPr>
        <p:spPr>
          <a:xfrm>
            <a:off x="483859" y="31202234"/>
            <a:ext cx="10804849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hlinkClick r:id="rId10"/>
              </a:rPr>
              <a:t>https://www.bing.com/images/search?view=detailV2&amp;ccid=ZcBTYcGe&amp;id=E213C563029C29831230573726C41629D83FE096&amp;thid=OIP.ZcBTYcGeFSBoVJQXHRCswwHaE7&amp;mediaurl=https%3a%2f%2fthumbs.dreamstime.com%2fb%2fvideo-meeting-laptop-screen-zoom-app-call-icons-group-people-online-communication-female-hands-keyboard-181323455.jpg&amp;cdnurl=https%3a%2f%2fth.bing.com%2fth%2fid%2fR.65c05361c19e1520685494171d10acc3%3frik%3dluA%252f2CkWxCY3Vw%26pid%3dImgRaw%26r%3d0&amp;exph=532&amp;expw=800&amp;q=zoom+home+screen&amp;simid=607987629655278793&amp;FORM=IRPRST&amp;ck=7D1824F02AB6F64FF6BD4E516A01D4DC&amp;selectedIndex=75</a:t>
            </a:r>
            <a:endParaRPr lang="en-US"/>
          </a:p>
          <a:p>
            <a:endParaRPr lang="en-US" sz="1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C883BF-520C-8543-3D3D-1776054437FD}"/>
              </a:ext>
            </a:extLst>
          </p:cNvPr>
          <p:cNvSpPr txBox="1"/>
          <p:nvPr/>
        </p:nvSpPr>
        <p:spPr>
          <a:xfrm>
            <a:off x="16993892" y="32550315"/>
            <a:ext cx="990341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hlinkClick r:id="rId11"/>
              </a:rPr>
              <a:t>https://www.vecteezy.com/vector-art/131679-a-pile-of-money</a:t>
            </a:r>
            <a:endParaRPr lang="en-US"/>
          </a:p>
          <a:p>
            <a:endParaRPr lang="en-US" sz="1400"/>
          </a:p>
        </p:txBody>
      </p:sp>
      <p:pic>
        <p:nvPicPr>
          <p:cNvPr id="17" name="Picture 16" descr="A couple of girls sitting at desks looking at papers&#10;&#10;Description automatically generated">
            <a:extLst>
              <a:ext uri="{FF2B5EF4-FFF2-40B4-BE49-F238E27FC236}">
                <a16:creationId xmlns:a16="http://schemas.microsoft.com/office/drawing/2014/main" id="{03EA84C5-245F-9412-7718-491B74EFD9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755955" y="14458507"/>
            <a:ext cx="13474645" cy="8790768"/>
          </a:xfrm>
          <a:prstGeom prst="rect">
            <a:avLst/>
          </a:prstGeom>
        </p:spPr>
      </p:pic>
      <p:pic>
        <p:nvPicPr>
          <p:cNvPr id="20" name="Picture 19" descr="A group of people in graduation gowns and caps&#10;&#10;Description automatically generated">
            <a:extLst>
              <a:ext uri="{FF2B5EF4-FFF2-40B4-BE49-F238E27FC236}">
                <a16:creationId xmlns:a16="http://schemas.microsoft.com/office/drawing/2014/main" id="{14F3AB0E-16EC-E4CC-5433-0838E4D39D5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606200" y="7123140"/>
            <a:ext cx="9618443" cy="64336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41B2445-8D7A-A075-1FFB-4B1176CFA11C}"/>
              </a:ext>
            </a:extLst>
          </p:cNvPr>
          <p:cNvSpPr txBox="1"/>
          <p:nvPr/>
        </p:nvSpPr>
        <p:spPr>
          <a:xfrm>
            <a:off x="33754156" y="13607366"/>
            <a:ext cx="9557213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hlinkClick r:id="rId14"/>
              </a:rPr>
              <a:t>https://www.bing.com/ck/a?!&amp;&amp;p=e42a4a54f93b1d6eJmltdHM9MTcwMDUyNDgwMCZpZ3VpZD0yYzBiN2I1ZS1mYmVhLTZhMDQtM2ZiMC02ODk0ZmFlMjZiMWMmaW5zaWQ9NTcyMg&amp;ptn=3&amp;ver=2&amp;hsh=3&amp;fclid=2c0b7b5e-fbea-6a04-3fb0-6894fae26b1c&amp;u=a1L2ltYWdlcy9zZWFyY2g_cT1wZW9wbGUgaGFwcHkgZ3JhZHR1YXRpbmcmRk9STT1JUUZSQkEmaWQ9NjY1ODA5NTM5OUQ5QjQyMEYyNUE0MUUzNDkzMEREMUU3MDQ1RURENA&amp;ntb=1</a:t>
            </a:r>
            <a:endParaRPr lang="en-US"/>
          </a:p>
          <a:p>
            <a:endParaRPr lang="en-US" sz="10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692A81-5958-2156-B8D7-853887E52DEC}"/>
              </a:ext>
            </a:extLst>
          </p:cNvPr>
          <p:cNvSpPr txBox="1"/>
          <p:nvPr/>
        </p:nvSpPr>
        <p:spPr>
          <a:xfrm>
            <a:off x="13925227" y="23297828"/>
            <a:ext cx="799712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hlinkClick r:id="rId15"/>
              </a:rPr>
              <a:t>https://dalton100.org/2018/09/24/14-peer-tutoring/</a:t>
            </a:r>
            <a:endParaRPr lang="en-US"/>
          </a:p>
          <a:p>
            <a:endParaRPr lang="en-US" sz="1400"/>
          </a:p>
        </p:txBody>
      </p:sp>
      <p:pic>
        <p:nvPicPr>
          <p:cNvPr id="3" name="Picture 2" descr="Image result for college majors icon">
            <a:extLst>
              <a:ext uri="{FF2B5EF4-FFF2-40B4-BE49-F238E27FC236}">
                <a16:creationId xmlns:a16="http://schemas.microsoft.com/office/drawing/2014/main" id="{6D66C9E2-0E0F-D7BD-CD76-6671308753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080687" y="22827898"/>
            <a:ext cx="11368599" cy="684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3570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  <p:tag name="POSTERNERDTEMPLATE" val="philosophicalseafoam|08-2022"/>
</p:tagLst>
</file>

<file path=ppt/theme/theme1.xml><?xml version="1.0" encoding="utf-8"?>
<a:theme xmlns:a="http://schemas.openxmlformats.org/drawingml/2006/main" name="Default Desig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 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7037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Graphicsland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Scientific poster example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revision>3</cp:revision>
  <dcterms:modified xsi:type="dcterms:W3CDTF">2024-01-12T14:38:31Z</dcterms:modified>
  <cp:category>science research poster</cp:category>
</cp:coreProperties>
</file>